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71" r:id="rId5"/>
  </p:sldMasterIdLst>
  <p:sldIdLst>
    <p:sldId id="281" r:id="rId6"/>
    <p:sldId id="284" r:id="rId7"/>
    <p:sldId id="293" r:id="rId8"/>
    <p:sldId id="282" r:id="rId9"/>
    <p:sldId id="294" r:id="rId10"/>
    <p:sldId id="286" r:id="rId11"/>
    <p:sldId id="287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7" r:id="rId21"/>
    <p:sldId id="288" r:id="rId22"/>
    <p:sldId id="289" r:id="rId23"/>
    <p:sldId id="290" r:id="rId24"/>
    <p:sldId id="291" r:id="rId25"/>
    <p:sldId id="29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3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703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18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76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39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05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78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05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426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703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4918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662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00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0000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835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318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169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80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752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50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5/10/2016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5542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Plantlijst 461-480</a:t>
            </a:r>
            <a:r>
              <a:rPr lang="nl-NL" sz="2000" dirty="0" smtClean="0"/>
              <a:t/>
            </a:r>
            <a:br>
              <a:rPr lang="nl-NL" sz="2000" dirty="0" smtClean="0"/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EB39F9"/>
                </a:solidFill>
              </a:rPr>
              <a:t>Water- en Oeverplanten</a:t>
            </a:r>
          </a:p>
          <a:p>
            <a:r>
              <a:rPr lang="nl-NL" dirty="0" smtClean="0">
                <a:solidFill>
                  <a:srgbClr val="EB39F9"/>
                </a:solidFill>
              </a:rPr>
              <a:t>‘De Waterlelie’ dalen</a:t>
            </a:r>
            <a:endParaRPr lang="nl-NL" dirty="0">
              <a:solidFill>
                <a:srgbClr val="EB39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944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8F8F8"/>
                </a:solidFill>
              </a:rPr>
              <a:t>469 Iris </a:t>
            </a:r>
            <a:r>
              <a:rPr lang="nl-NL" dirty="0" err="1" smtClean="0">
                <a:solidFill>
                  <a:srgbClr val="F8F8F8"/>
                </a:solidFill>
              </a:rPr>
              <a:t>pseudacorus</a:t>
            </a:r>
            <a:r>
              <a:rPr lang="nl-NL" dirty="0" smtClean="0">
                <a:solidFill>
                  <a:srgbClr val="F8F8F8"/>
                </a:solidFill>
              </a:rPr>
              <a:t/>
            </a:r>
            <a:br>
              <a:rPr lang="nl-NL" dirty="0" smtClean="0">
                <a:solidFill>
                  <a:srgbClr val="F8F8F8"/>
                </a:solidFill>
              </a:rPr>
            </a:br>
            <a:r>
              <a:rPr lang="nl-NL" sz="2000" dirty="0" smtClean="0">
                <a:solidFill>
                  <a:srgbClr val="F8F8F8"/>
                </a:solidFill>
              </a:rPr>
              <a:t>gele lis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162" y="1853248"/>
            <a:ext cx="2581788" cy="4195762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62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89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8F8F8"/>
                </a:solidFill>
              </a:rPr>
              <a:t>470 Sparganum </a:t>
            </a:r>
            <a:r>
              <a:rPr lang="nl-NL" dirty="0" err="1" smtClean="0">
                <a:solidFill>
                  <a:srgbClr val="F8F8F8"/>
                </a:solidFill>
              </a:rPr>
              <a:t>erectum</a:t>
            </a:r>
            <a:r>
              <a:rPr lang="nl-NL" dirty="0">
                <a:solidFill>
                  <a:srgbClr val="F8F8F8"/>
                </a:solidFill>
              </a:rPr>
              <a:t/>
            </a:r>
            <a:br>
              <a:rPr lang="nl-NL" dirty="0">
                <a:solidFill>
                  <a:srgbClr val="F8F8F8"/>
                </a:solidFill>
              </a:rPr>
            </a:br>
            <a:r>
              <a:rPr lang="nl-NL" sz="2000" dirty="0" err="1" smtClean="0">
                <a:solidFill>
                  <a:srgbClr val="F8F8F8"/>
                </a:solidFill>
              </a:rPr>
              <a:t>egelkop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3478" y="1723173"/>
            <a:ext cx="6771715" cy="4757239"/>
          </a:xfrm>
        </p:spPr>
      </p:pic>
    </p:spTree>
    <p:extLst>
      <p:ext uri="{BB962C8B-B14F-4D97-AF65-F5344CB8AC3E}">
        <p14:creationId xmlns:p14="http://schemas.microsoft.com/office/powerpoint/2010/main" val="3415153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8F8F8"/>
                </a:solidFill>
              </a:rPr>
              <a:t>471 Veronica </a:t>
            </a:r>
            <a:r>
              <a:rPr lang="nl-NL" dirty="0" err="1" smtClean="0">
                <a:solidFill>
                  <a:srgbClr val="F8F8F8"/>
                </a:solidFill>
              </a:rPr>
              <a:t>beccabunga</a:t>
            </a:r>
            <a:r>
              <a:rPr lang="nl-NL" dirty="0" smtClean="0">
                <a:solidFill>
                  <a:srgbClr val="F8F8F8"/>
                </a:solidFill>
              </a:rPr>
              <a:t/>
            </a:r>
            <a:br>
              <a:rPr lang="nl-NL" dirty="0" smtClean="0">
                <a:solidFill>
                  <a:srgbClr val="F8F8F8"/>
                </a:solidFill>
              </a:rPr>
            </a:br>
            <a:r>
              <a:rPr lang="nl-NL" sz="2000" dirty="0" smtClean="0">
                <a:solidFill>
                  <a:srgbClr val="F8F8F8"/>
                </a:solidFill>
              </a:rPr>
              <a:t> </a:t>
            </a:r>
            <a:r>
              <a:rPr lang="nl-NL" sz="2000" dirty="0" err="1" smtClean="0">
                <a:solidFill>
                  <a:srgbClr val="F8F8F8"/>
                </a:solidFill>
              </a:rPr>
              <a:t>beekpunge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699" y="1853248"/>
            <a:ext cx="5617756" cy="419576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1" y="3069430"/>
            <a:ext cx="4476364" cy="297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08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5735" y="364929"/>
            <a:ext cx="9404723" cy="1400530"/>
          </a:xfrm>
        </p:spPr>
        <p:txBody>
          <a:bodyPr/>
          <a:lstStyle/>
          <a:p>
            <a:r>
              <a:rPr lang="nl-NL" dirty="0" smtClean="0">
                <a:solidFill>
                  <a:srgbClr val="F8F8F8"/>
                </a:solidFill>
              </a:rPr>
              <a:t>472 </a:t>
            </a:r>
            <a:r>
              <a:rPr lang="nl-NL" dirty="0" err="1" smtClean="0">
                <a:solidFill>
                  <a:srgbClr val="F8F8F8"/>
                </a:solidFill>
              </a:rPr>
              <a:t>Ceratophyllum</a:t>
            </a:r>
            <a:r>
              <a:rPr lang="nl-NL" dirty="0" smtClean="0">
                <a:solidFill>
                  <a:srgbClr val="F8F8F8"/>
                </a:solidFill>
              </a:rPr>
              <a:t> </a:t>
            </a:r>
            <a:r>
              <a:rPr lang="nl-NL" dirty="0" err="1" smtClean="0">
                <a:solidFill>
                  <a:srgbClr val="F8F8F8"/>
                </a:solidFill>
              </a:rPr>
              <a:t>demersum</a:t>
            </a:r>
            <a:r>
              <a:rPr lang="nl-NL" dirty="0">
                <a:solidFill>
                  <a:srgbClr val="F8F8F8"/>
                </a:solidFill>
              </a:rPr>
              <a:t/>
            </a:r>
            <a:br>
              <a:rPr lang="nl-NL" dirty="0">
                <a:solidFill>
                  <a:srgbClr val="F8F8F8"/>
                </a:solidFill>
              </a:rPr>
            </a:br>
            <a:r>
              <a:rPr lang="nl-NL" sz="2000" dirty="0" smtClean="0">
                <a:solidFill>
                  <a:srgbClr val="F8F8F8"/>
                </a:solidFill>
              </a:rPr>
              <a:t>hoornblad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024" y="1746913"/>
            <a:ext cx="4810836" cy="481083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179" y="364929"/>
            <a:ext cx="3851821" cy="649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7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8F8F8"/>
                </a:solidFill>
              </a:rPr>
              <a:t>473 Eichornia </a:t>
            </a:r>
            <a:r>
              <a:rPr lang="nl-NL" dirty="0" err="1" smtClean="0">
                <a:solidFill>
                  <a:srgbClr val="F8F8F8"/>
                </a:solidFill>
              </a:rPr>
              <a:t>crassipes</a:t>
            </a:r>
            <a:r>
              <a:rPr lang="nl-NL" dirty="0">
                <a:solidFill>
                  <a:srgbClr val="F8F8F8"/>
                </a:solidFill>
              </a:rPr>
              <a:t/>
            </a:r>
            <a:br>
              <a:rPr lang="nl-NL" dirty="0">
                <a:solidFill>
                  <a:srgbClr val="F8F8F8"/>
                </a:solidFill>
              </a:rPr>
            </a:br>
            <a:r>
              <a:rPr lang="nl-NL" sz="2000" dirty="0" smtClean="0">
                <a:solidFill>
                  <a:srgbClr val="F8F8F8"/>
                </a:solidFill>
              </a:rPr>
              <a:t>waterhyacint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892" y="1853247"/>
            <a:ext cx="3768415" cy="502455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991" y="1853247"/>
            <a:ext cx="5383253" cy="495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63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8F8F8"/>
                </a:solidFill>
              </a:rPr>
              <a:t>474 </a:t>
            </a:r>
            <a:r>
              <a:rPr lang="nl-NL" dirty="0" err="1" smtClean="0">
                <a:solidFill>
                  <a:srgbClr val="F8F8F8"/>
                </a:solidFill>
              </a:rPr>
              <a:t>Hippuris</a:t>
            </a:r>
            <a:r>
              <a:rPr lang="nl-NL" dirty="0" smtClean="0">
                <a:solidFill>
                  <a:srgbClr val="F8F8F8"/>
                </a:solidFill>
              </a:rPr>
              <a:t> vulgaris</a:t>
            </a:r>
            <a:r>
              <a:rPr lang="nl-NL" dirty="0">
                <a:solidFill>
                  <a:srgbClr val="F8F8F8"/>
                </a:solidFill>
              </a:rPr>
              <a:t/>
            </a:r>
            <a:br>
              <a:rPr lang="nl-NL" dirty="0">
                <a:solidFill>
                  <a:srgbClr val="F8F8F8"/>
                </a:solidFill>
              </a:rPr>
            </a:br>
            <a:r>
              <a:rPr lang="nl-NL" sz="2000" dirty="0" smtClean="0">
                <a:solidFill>
                  <a:srgbClr val="F8F8F8"/>
                </a:solidFill>
              </a:rPr>
              <a:t>lidsteng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245" y="2468453"/>
            <a:ext cx="4241042" cy="317668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382" y="762000"/>
            <a:ext cx="457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00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8F8F8"/>
                </a:solidFill>
              </a:rPr>
              <a:t>475 Stratiotes </a:t>
            </a:r>
            <a:r>
              <a:rPr lang="nl-NL" dirty="0" err="1" smtClean="0">
                <a:solidFill>
                  <a:srgbClr val="F8F8F8"/>
                </a:solidFill>
              </a:rPr>
              <a:t>aloides</a:t>
            </a:r>
            <a:r>
              <a:rPr lang="nl-NL" dirty="0">
                <a:solidFill>
                  <a:srgbClr val="F8F8F8"/>
                </a:solidFill>
              </a:rPr>
              <a:t/>
            </a:r>
            <a:br>
              <a:rPr lang="nl-NL" dirty="0">
                <a:solidFill>
                  <a:srgbClr val="F8F8F8"/>
                </a:solidFill>
              </a:rPr>
            </a:br>
            <a:r>
              <a:rPr lang="nl-NL" sz="2000" dirty="0" smtClean="0">
                <a:solidFill>
                  <a:srgbClr val="F8F8F8"/>
                </a:solidFill>
              </a:rPr>
              <a:t>krabbenscheer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182" y="2052638"/>
            <a:ext cx="5567411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2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476 </a:t>
            </a:r>
            <a:r>
              <a:rPr lang="nl-NL" dirty="0" err="1" smtClean="0"/>
              <a:t>Ranunculus</a:t>
            </a:r>
            <a:r>
              <a:rPr lang="nl-NL" dirty="0" smtClean="0"/>
              <a:t> </a:t>
            </a:r>
            <a:r>
              <a:rPr lang="nl-NL" dirty="0" err="1" smtClean="0"/>
              <a:t>aquatilis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										</a:t>
            </a:r>
            <a:r>
              <a:rPr lang="nl-NL" sz="2000" dirty="0" smtClean="0"/>
              <a:t>waterranonkel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2022971"/>
            <a:ext cx="5597974" cy="4184486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131" y="2011695"/>
            <a:ext cx="559434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76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0702" y="452718"/>
            <a:ext cx="9404723" cy="1400530"/>
          </a:xfrm>
        </p:spPr>
        <p:txBody>
          <a:bodyPr/>
          <a:lstStyle/>
          <a:p>
            <a:r>
              <a:rPr lang="nl-NL" dirty="0" smtClean="0"/>
              <a:t>477 </a:t>
            </a:r>
            <a:r>
              <a:rPr lang="nl-NL" dirty="0" err="1" smtClean="0"/>
              <a:t>Egeria</a:t>
            </a:r>
            <a:r>
              <a:rPr lang="nl-NL" dirty="0" smtClean="0"/>
              <a:t> </a:t>
            </a:r>
            <a:r>
              <a:rPr lang="nl-NL" dirty="0" err="1" smtClean="0"/>
              <a:t>densa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400" dirty="0" smtClean="0"/>
              <a:t>waterpest</a:t>
            </a:r>
            <a:endParaRPr lang="nl-NL" sz="24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33" y="2073818"/>
            <a:ext cx="4892258" cy="419576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222" y="1432375"/>
            <a:ext cx="675322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88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478 </a:t>
            </a:r>
            <a:r>
              <a:rPr lang="nl-NL" dirty="0" err="1" smtClean="0"/>
              <a:t>Potamogeton</a:t>
            </a:r>
            <a:r>
              <a:rPr lang="nl-NL" dirty="0" smtClean="0"/>
              <a:t> </a:t>
            </a:r>
            <a:r>
              <a:rPr lang="nl-NL" dirty="0" err="1" smtClean="0"/>
              <a:t>lucens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800" dirty="0" smtClean="0"/>
              <a:t>glanzend fonteinkruid</a:t>
            </a:r>
            <a:endParaRPr lang="nl-NL" sz="2800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2263" y="2069306"/>
            <a:ext cx="542925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3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461 Equisetum </a:t>
            </a:r>
            <a:r>
              <a:rPr lang="nl-NL" dirty="0" err="1" smtClean="0"/>
              <a:t>japonicum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 smtClean="0"/>
              <a:t>Japanse holpijp</a:t>
            </a:r>
            <a:endParaRPr lang="nl-NL" dirty="0"/>
          </a:p>
        </p:txBody>
      </p:sp>
      <p:sp>
        <p:nvSpPr>
          <p:cNvPr id="5" name="AutoShape 2" descr="https://webmail.groenewelle.nl/OWA/service.svc/s/GetFileAttachment?id=AAMkADk0NDMyNzdjLTQxOWQtNDM3ZS05NjBmLTVmMjdlNzFmMzBmMABGAAAAAAAeWWL%2FDILbToxzhRU8v9S6BwD5ucDqz4JwTKClGbFPS4Y8AH65PQy%2BAAADUBwPO7ZbRYcEXt4F9nG8AAGiiwxNAAABEgAQAPLX2%2FSAnVBNrYfkgmwDxOo%3D&amp;isImagePreview=True&amp;X-OWA-CANARY=0lrG9CPdfkmRbvPKx8zwyAVou8KgRdII1CGMnWVARJQmY89bjEmSHFpEUlAXv918a3hzDXBtpjE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83" y="2333770"/>
            <a:ext cx="4635685" cy="3476764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59606" y="1385426"/>
            <a:ext cx="4207847" cy="532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45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479 Aponogeton </a:t>
            </a:r>
            <a:r>
              <a:rPr lang="nl-NL" dirty="0" err="1" smtClean="0"/>
              <a:t>distachyos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 smtClean="0"/>
              <a:t>Kaapse waterlelie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366" y="1853248"/>
            <a:ext cx="5561087" cy="417081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3" y="16764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26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480 </a:t>
            </a:r>
            <a:r>
              <a:rPr lang="nl-NL" dirty="0" err="1" smtClean="0"/>
              <a:t>Callitriche</a:t>
            </a:r>
            <a:r>
              <a:rPr lang="nl-NL" dirty="0" smtClean="0"/>
              <a:t> </a:t>
            </a:r>
            <a:r>
              <a:rPr lang="nl-NL" dirty="0" err="1" smtClean="0"/>
              <a:t>verna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 smtClean="0"/>
              <a:t>voorjaarssterrenkroos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3288" y="1426190"/>
            <a:ext cx="6218711" cy="466403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1489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10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462 Mentha </a:t>
            </a:r>
            <a:r>
              <a:rPr lang="nl-NL" dirty="0" err="1" smtClean="0"/>
              <a:t>aquatica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 smtClean="0"/>
              <a:t>watermunt</a:t>
            </a:r>
            <a:endParaRPr lang="nl-NL" sz="20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92" y="1853247"/>
            <a:ext cx="5879633" cy="391975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738" y="1853248"/>
            <a:ext cx="3798910" cy="259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463 Myosotis </a:t>
            </a:r>
            <a:r>
              <a:rPr lang="nl-NL" dirty="0" err="1" smtClean="0"/>
              <a:t>palustris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 err="1" smtClean="0"/>
              <a:t>moerasvergeetmijniet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3128" y="1853248"/>
            <a:ext cx="6081239" cy="456093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73" y="185324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45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464 Scirpus </a:t>
            </a:r>
            <a:r>
              <a:rPr lang="nl-NL" dirty="0" err="1" smtClean="0"/>
              <a:t>lacustris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sz="2000" dirty="0" smtClean="0"/>
              <a:t>mattenbies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8787" y="1"/>
            <a:ext cx="5612271" cy="68610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79" y="1853248"/>
            <a:ext cx="4230806" cy="315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60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465 Acorus </a:t>
            </a:r>
            <a:r>
              <a:rPr lang="nl-NL" dirty="0" err="1" smtClean="0"/>
              <a:t>calamus</a:t>
            </a:r>
            <a:r>
              <a:rPr lang="nl-NL" dirty="0" smtClean="0"/>
              <a:t> ‘</a:t>
            </a:r>
            <a:r>
              <a:rPr lang="nl-NL" dirty="0" err="1" smtClean="0"/>
              <a:t>Gramineus</a:t>
            </a:r>
            <a:r>
              <a:rPr lang="nl-NL" dirty="0" smtClean="0"/>
              <a:t>’</a:t>
            </a:r>
            <a:br>
              <a:rPr lang="nl-NL" dirty="0" smtClean="0"/>
            </a:br>
            <a:r>
              <a:rPr lang="nl-NL" sz="2000" dirty="0" smtClean="0"/>
              <a:t>kalmoes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2250280"/>
            <a:ext cx="5705475" cy="3800475"/>
          </a:xfrm>
          <a:prstGeom prst="rect">
            <a:avLst/>
          </a:prstGeom>
        </p:spPr>
      </p:pic>
      <p:sp>
        <p:nvSpPr>
          <p:cNvPr id="7" name="AutoShape 2" descr="Afbeeldingsresultaat voor Acorus calamus ‘Gramineu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191" y="2250280"/>
            <a:ext cx="4653643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88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466 </a:t>
            </a:r>
            <a:r>
              <a:rPr lang="nl-NL" dirty="0" err="1" smtClean="0"/>
              <a:t>Hydrocotyle</a:t>
            </a:r>
            <a:r>
              <a:rPr lang="nl-NL" dirty="0" smtClean="0"/>
              <a:t> vulgaris</a:t>
            </a:r>
            <a:br>
              <a:rPr lang="nl-NL" dirty="0" smtClean="0"/>
            </a:br>
            <a:r>
              <a:rPr lang="nl-NL" sz="2000" dirty="0" smtClean="0"/>
              <a:t>waternavel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29603"/>
            <a:ext cx="6096000" cy="4572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9603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5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8F8F8"/>
                </a:solidFill>
              </a:rPr>
              <a:t>467 Butomus </a:t>
            </a:r>
            <a:r>
              <a:rPr lang="nl-NL" dirty="0" err="1" smtClean="0">
                <a:solidFill>
                  <a:srgbClr val="F8F8F8"/>
                </a:solidFill>
              </a:rPr>
              <a:t>umbellatus</a:t>
            </a:r>
            <a:r>
              <a:rPr lang="nl-NL" dirty="0">
                <a:solidFill>
                  <a:srgbClr val="F8F8F8"/>
                </a:solidFill>
              </a:rPr>
              <a:t/>
            </a:r>
            <a:br>
              <a:rPr lang="nl-NL" dirty="0">
                <a:solidFill>
                  <a:srgbClr val="F8F8F8"/>
                </a:solidFill>
              </a:rPr>
            </a:br>
            <a:r>
              <a:rPr lang="nl-NL" sz="2000" dirty="0" smtClean="0">
                <a:solidFill>
                  <a:srgbClr val="F8F8F8"/>
                </a:solidFill>
              </a:rPr>
              <a:t>zwanenbloem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488" y="0"/>
            <a:ext cx="4557140" cy="685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808" y="1716770"/>
            <a:ext cx="5359021" cy="401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497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8F8F8"/>
                </a:solidFill>
              </a:rPr>
              <a:t>468 Lythrum </a:t>
            </a:r>
            <a:r>
              <a:rPr lang="nl-NL" dirty="0" err="1" smtClean="0">
                <a:solidFill>
                  <a:srgbClr val="F8F8F8"/>
                </a:solidFill>
              </a:rPr>
              <a:t>salicaria</a:t>
            </a:r>
            <a:r>
              <a:rPr lang="nl-NL" dirty="0">
                <a:solidFill>
                  <a:srgbClr val="F8F8F8"/>
                </a:solidFill>
              </a:rPr>
              <a:t/>
            </a:r>
            <a:br>
              <a:rPr lang="nl-NL" dirty="0">
                <a:solidFill>
                  <a:srgbClr val="F8F8F8"/>
                </a:solidFill>
              </a:rPr>
            </a:br>
            <a:r>
              <a:rPr lang="nl-NL" sz="2000" dirty="0" smtClean="0">
                <a:solidFill>
                  <a:srgbClr val="F8F8F8"/>
                </a:solidFill>
              </a:rPr>
              <a:t>kattenstaart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803" y="1356602"/>
            <a:ext cx="7335197" cy="550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163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Grijswaarden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1_Ion">
  <a:themeElements>
    <a:clrScheme name="Grijswaarden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796D14A1D5944EBFF95EECFD7ED31F" ma:contentTypeVersion="0" ma:contentTypeDescription="Een nieuw document maken." ma:contentTypeScope="" ma:versionID="def9c0cee85eab05e00eab6448935ee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519baa4e29139ff335306ec453e2c0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E27AEB-8A2F-4E0A-B0D2-013C364A65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382DF4-C72E-4B2B-A004-4D84A37B1832}">
  <ds:schemaRefs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0282076-EC66-4D8F-BB0E-A5ADC00158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</TotalTime>
  <Words>73</Words>
  <Application>Microsoft Office PowerPoint</Application>
  <PresentationFormat>Breedbeeld</PresentationFormat>
  <Paragraphs>23</Paragraphs>
  <Slides>21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21</vt:i4>
      </vt:variant>
    </vt:vector>
  </HeadingPairs>
  <TitlesOfParts>
    <vt:vector size="26" baseType="lpstr">
      <vt:lpstr>Arial</vt:lpstr>
      <vt:lpstr>Century Gothic</vt:lpstr>
      <vt:lpstr>Wingdings 3</vt:lpstr>
      <vt:lpstr>Ion</vt:lpstr>
      <vt:lpstr>1_Ion</vt:lpstr>
      <vt:lpstr>Plantlijst 461-480 </vt:lpstr>
      <vt:lpstr>461 Equisetum japonicum Japanse holpijp</vt:lpstr>
      <vt:lpstr>462 Mentha aquatica watermunt</vt:lpstr>
      <vt:lpstr>463 Myosotis palustris moerasvergeetmijniet </vt:lpstr>
      <vt:lpstr>464 Scirpus lacustris mattenbies</vt:lpstr>
      <vt:lpstr>465 Acorus calamus ‘Gramineus’ kalmoes</vt:lpstr>
      <vt:lpstr>466 Hydrocotyle vulgaris waternavel</vt:lpstr>
      <vt:lpstr>467 Butomus umbellatus zwanenbloem</vt:lpstr>
      <vt:lpstr>468 Lythrum salicaria kattenstaart</vt:lpstr>
      <vt:lpstr>469 Iris pseudacorus gele lis</vt:lpstr>
      <vt:lpstr>470 Sparganum erectum egelkop</vt:lpstr>
      <vt:lpstr>471 Veronica beccabunga  beekpunge</vt:lpstr>
      <vt:lpstr>472 Ceratophyllum demersum hoornblad</vt:lpstr>
      <vt:lpstr>473 Eichornia crassipes waterhyacint</vt:lpstr>
      <vt:lpstr>474 Hippuris vulgaris lidsteng</vt:lpstr>
      <vt:lpstr>475 Stratiotes aloides krabbenscheer</vt:lpstr>
      <vt:lpstr>476 Ranunculus aquatilis           waterranonkel</vt:lpstr>
      <vt:lpstr>477 Egeria densa waterpest</vt:lpstr>
      <vt:lpstr>478 Potamogeton lucens glanzend fonteinkruid</vt:lpstr>
      <vt:lpstr>479 Aponogeton distachyos Kaapse waterlelie</vt:lpstr>
      <vt:lpstr>480 Callitriche verna voorjaarssterrenkroos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Plantlijst 401-420</dc:title>
  <dc:creator>Administrator</dc:creator>
  <cp:lastModifiedBy>Hannie Kwant</cp:lastModifiedBy>
  <cp:revision>44</cp:revision>
  <dcterms:created xsi:type="dcterms:W3CDTF">2015-03-18T14:17:58Z</dcterms:created>
  <dcterms:modified xsi:type="dcterms:W3CDTF">2016-05-10T16:10:02Z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0x010100AD796D14A1D5944EBFF95EECFD7ED31F</vt:lpwstr>
  </property>
  <property fmtid="{D5CDD505-2E9C-101B-9397-08002B2CF9AE}" pid="3" name="IsMyDocuments">
    <vt:bool>true</vt:bool>
  </property>
</Properties>
</file>